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4"/>
  </p:sldMasterIdLst>
  <p:sldIdLst>
    <p:sldId id="256" r:id="rId5"/>
    <p:sldId id="257" r:id="rId6"/>
    <p:sldId id="259" r:id="rId7"/>
    <p:sldId id="258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B84045-7EFE-47AE-2CC6-2FC9361705B2}" v="2" dt="2024-01-22T12:07:12.1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&#1056;&#1054;&#1041;&#1054;&#1058;&#1040;\&#1044;&#1080;&#1089;&#1090;&#1072;&#1085;&#1094;&#1110;&#1103;%20&#1079;&#1074;&#1110;&#1090;\&#1042;&#1077;&#1088;&#1077;&#1089;&#1077;&#1085;&#1100;%202023\&#1047;&#1042;&#1030;&#1058;%20&#1087;&#1086;%20&#1075;&#1088;&#1086;&#1084;&#1072;&#1076;&#1110;%20&#1074;&#1077;&#1088;&#1077;&#1089;&#1077;&#1085;&#1100;%20202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istrator\Desktop\&#1056;&#1054;&#1041;&#1054;&#1058;&#1040;\&#1044;&#1080;&#1089;&#1090;&#1072;&#1085;&#1094;&#1110;&#1103;%20&#1079;&#1074;&#1110;&#1090;\1%20&#1089;&#1077;&#1084;%2023-24\&#1047;&#1042;&#1030;&#1058;%20&#1087;&#1086;%20&#1075;&#1088;&#1086;&#1084;&#1072;&#1076;&#1110;%20&#1030;%20&#1089;&#1077;&#1084;&#1077;&#1089;&#1090;&#108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istrator\Desktop\&#1056;&#1054;&#1041;&#1054;&#1058;&#1040;\&#1044;&#1080;&#1089;&#1090;&#1072;&#1085;&#1094;&#1110;&#1103;%20&#1079;&#1074;&#1110;&#1090;\&#1042;&#1077;&#1088;&#1077;&#1089;&#1077;&#1085;&#1100;%202023\&#1047;&#1042;&#1030;&#1058;%20&#1087;&#1086;%20&#1075;&#1088;&#1086;&#1084;&#1072;&#1076;&#1110;%20&#1074;&#1077;&#1088;&#1077;&#1089;&#1077;&#1085;&#1100;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istrator\Desktop\&#1056;&#1054;&#1041;&#1054;&#1058;&#1040;\&#1044;&#1080;&#1089;&#1090;&#1072;&#1085;&#1094;&#1110;&#1103;%20&#1079;&#1074;&#1110;&#1090;\1%20&#1089;&#1077;&#1084;%2023-24\&#1047;&#1042;&#1030;&#1058;%20&#1087;&#1086;%20&#1075;&#1088;&#1086;&#1084;&#1072;&#1076;&#1110;%20&#1030;%20&#1089;&#1077;&#1084;&#1077;&#1089;&#1090;&#108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&#1056;&#1054;&#1041;&#1054;&#1058;&#1040;\&#1044;&#1080;&#1089;&#1090;&#1072;&#1085;&#1094;&#1110;&#1103;%20&#1079;&#1074;&#1110;&#1090;\&#1042;&#1077;&#1088;&#1077;&#1089;&#1077;&#1085;&#1100;%202023\&#1047;&#1042;&#1030;&#1058;%20&#1087;&#1086;%20&#1075;&#1088;&#1086;&#1084;&#1072;&#1076;&#1110;%20&#1074;&#1077;&#1088;&#1077;&#1089;&#1077;&#1085;&#1100;%202023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istrator\Desktop\&#1056;&#1054;&#1041;&#1054;&#1058;&#1040;\&#1044;&#1080;&#1089;&#1090;&#1072;&#1085;&#1094;&#1110;&#1103;%20&#1079;&#1074;&#1110;&#1090;\1%20&#1089;&#1077;&#1084;%2023-24\&#1047;&#1042;&#1030;&#1058;%20&#1087;&#1086;%20&#1075;&#1088;&#1086;&#1084;&#1072;&#1076;&#1110;%20&#1030;%20&#1089;&#1077;&#1084;&#1077;&#1089;&#1090;&#108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istrator\Desktop\&#1056;&#1054;&#1041;&#1054;&#1058;&#1040;\&#1044;&#1080;&#1089;&#1090;&#1072;&#1085;&#1094;&#1110;&#1103;%20&#1079;&#1074;&#1110;&#1090;\&#1042;&#1077;&#1088;&#1077;&#1089;&#1077;&#1085;&#1100;%202023\&#1047;&#1042;&#1030;&#1058;%20&#1087;&#1086;%20&#1075;&#1088;&#1086;&#1084;&#1072;&#1076;&#1110;%20&#1074;&#1077;&#1088;&#1077;&#1089;&#1077;&#1085;&#1100;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istrator\Desktop\&#1056;&#1054;&#1041;&#1054;&#1058;&#1040;\&#1044;&#1080;&#1089;&#1090;&#1072;&#1085;&#1094;&#1110;&#1103;%20&#1079;&#1074;&#1110;&#1090;\1%20&#1089;&#1077;&#1084;%2023-24\&#1047;&#1042;&#1030;&#1058;%20&#1087;&#1086;%20&#1075;&#1088;&#1086;&#1084;&#1072;&#1076;&#1110;%20&#1030;%20&#1089;&#1077;&#1084;&#1077;&#1089;&#1090;&#1088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400" b="1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ВЕРЕСЕНЬ 2023</a:t>
            </a:r>
          </a:p>
        </c:rich>
      </c:tx>
      <c:layout>
        <c:manualLayout>
          <c:xMode val="edge"/>
          <c:yMode val="edge"/>
          <c:x val="0.38030249359399432"/>
          <c:y val="2.20385674931129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Низька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Громада!$A$10:$A$28</c:f>
              <c:strCache>
                <c:ptCount val="19"/>
                <c:pt idx="0">
                  <c:v>Ліцей №1</c:v>
                </c:pt>
                <c:pt idx="1">
                  <c:v>ЗОШ№2</c:v>
                </c:pt>
                <c:pt idx="2">
                  <c:v>ЗОШ№3</c:v>
                </c:pt>
                <c:pt idx="3">
                  <c:v>ПШ№4</c:v>
                </c:pt>
                <c:pt idx="4">
                  <c:v>НВК№2</c:v>
                </c:pt>
                <c:pt idx="5">
                  <c:v>Ліцей№6</c:v>
                </c:pt>
                <c:pt idx="6">
                  <c:v>ЗОШ№8</c:v>
                </c:pt>
                <c:pt idx="7">
                  <c:v>ЗОШ№9</c:v>
                </c:pt>
                <c:pt idx="8">
                  <c:v>НВК№1</c:v>
                </c:pt>
                <c:pt idx="9">
                  <c:v>ЗОШ№12</c:v>
                </c:pt>
                <c:pt idx="10">
                  <c:v>Гімназія№14</c:v>
                </c:pt>
                <c:pt idx="11">
                  <c:v>ЗОШ№15</c:v>
                </c:pt>
                <c:pt idx="12">
                  <c:v>ЗОШ№33</c:v>
                </c:pt>
                <c:pt idx="13">
                  <c:v>ЗОШ№35</c:v>
                </c:pt>
                <c:pt idx="14">
                  <c:v>Гришинський ЗЗСО</c:v>
                </c:pt>
                <c:pt idx="15">
                  <c:v>Срібненський ЗЗСО</c:v>
                </c:pt>
                <c:pt idx="16">
                  <c:v>Новотроїцький ЗЗСО</c:v>
                </c:pt>
                <c:pt idx="17">
                  <c:v>Лисівський ЗЗСО</c:v>
                </c:pt>
                <c:pt idx="18">
                  <c:v>Піщанський ЗЗСО</c:v>
                </c:pt>
              </c:strCache>
            </c:strRef>
          </c:cat>
          <c:val>
            <c:numRef>
              <c:f>Громада!$B$10:$B$28</c:f>
              <c:numCache>
                <c:formatCode>0.0%</c:formatCode>
                <c:ptCount val="19"/>
                <c:pt idx="0">
                  <c:v>9.3903561958181239E-2</c:v>
                </c:pt>
                <c:pt idx="1">
                  <c:v>0.18810459114567674</c:v>
                </c:pt>
                <c:pt idx="2">
                  <c:v>0.18172453331641331</c:v>
                </c:pt>
                <c:pt idx="3">
                  <c:v>8.2976245991409014E-2</c:v>
                </c:pt>
                <c:pt idx="4">
                  <c:v>0.12490848257192239</c:v>
                </c:pt>
                <c:pt idx="5">
                  <c:v>0.12095042175594292</c:v>
                </c:pt>
                <c:pt idx="6">
                  <c:v>0.10382339619739822</c:v>
                </c:pt>
                <c:pt idx="7">
                  <c:v>0.11633333333333337</c:v>
                </c:pt>
                <c:pt idx="8">
                  <c:v>4.3098417657445542E-2</c:v>
                </c:pt>
                <c:pt idx="9">
                  <c:v>3.3766461530844283E-2</c:v>
                </c:pt>
                <c:pt idx="10">
                  <c:v>8.640257029818367E-2</c:v>
                </c:pt>
                <c:pt idx="11">
                  <c:v>0.21927272727272731</c:v>
                </c:pt>
                <c:pt idx="12">
                  <c:v>0.10176776619854423</c:v>
                </c:pt>
                <c:pt idx="13">
                  <c:v>0.13831318961169412</c:v>
                </c:pt>
                <c:pt idx="14">
                  <c:v>0.11308228769061109</c:v>
                </c:pt>
                <c:pt idx="15">
                  <c:v>0.16667309144924278</c:v>
                </c:pt>
                <c:pt idx="16">
                  <c:v>5.1931781262921618E-2</c:v>
                </c:pt>
                <c:pt idx="17">
                  <c:v>9.9225586520908127E-2</c:v>
                </c:pt>
                <c:pt idx="18">
                  <c:v>0.27696434224212002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72-40C4-9E8D-EE2827495BA1}"/>
            </c:ext>
          </c:extLst>
        </c:ser>
        <c:ser>
          <c:idx val="1"/>
          <c:order val="1"/>
          <c:tx>
            <c:v>Середня</c:v>
          </c:tx>
          <c:spPr>
            <a:gradFill rotWithShape="1">
              <a:gsLst>
                <a:gs pos="0">
                  <a:schemeClr val="accent5">
                    <a:lumMod val="110000"/>
                    <a:satMod val="105000"/>
                    <a:tint val="67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Громада!$A$10:$A$28</c:f>
              <c:strCache>
                <c:ptCount val="19"/>
                <c:pt idx="0">
                  <c:v>Ліцей №1</c:v>
                </c:pt>
                <c:pt idx="1">
                  <c:v>ЗОШ№2</c:v>
                </c:pt>
                <c:pt idx="2">
                  <c:v>ЗОШ№3</c:v>
                </c:pt>
                <c:pt idx="3">
                  <c:v>ПШ№4</c:v>
                </c:pt>
                <c:pt idx="4">
                  <c:v>НВК№2</c:v>
                </c:pt>
                <c:pt idx="5">
                  <c:v>Ліцей№6</c:v>
                </c:pt>
                <c:pt idx="6">
                  <c:v>ЗОШ№8</c:v>
                </c:pt>
                <c:pt idx="7">
                  <c:v>ЗОШ№9</c:v>
                </c:pt>
                <c:pt idx="8">
                  <c:v>НВК№1</c:v>
                </c:pt>
                <c:pt idx="9">
                  <c:v>ЗОШ№12</c:v>
                </c:pt>
                <c:pt idx="10">
                  <c:v>Гімназія№14</c:v>
                </c:pt>
                <c:pt idx="11">
                  <c:v>ЗОШ№15</c:v>
                </c:pt>
                <c:pt idx="12">
                  <c:v>ЗОШ№33</c:v>
                </c:pt>
                <c:pt idx="13">
                  <c:v>ЗОШ№35</c:v>
                </c:pt>
                <c:pt idx="14">
                  <c:v>Гришинський ЗЗСО</c:v>
                </c:pt>
                <c:pt idx="15">
                  <c:v>Срібненський ЗЗСО</c:v>
                </c:pt>
                <c:pt idx="16">
                  <c:v>Новотроїцький ЗЗСО</c:v>
                </c:pt>
                <c:pt idx="17">
                  <c:v>Лисівський ЗЗСО</c:v>
                </c:pt>
                <c:pt idx="18">
                  <c:v>Піщанський ЗЗСО</c:v>
                </c:pt>
              </c:strCache>
            </c:strRef>
          </c:cat>
          <c:val>
            <c:numRef>
              <c:f>Громада!$C$10:$C$28</c:f>
              <c:numCache>
                <c:formatCode>0.0%</c:formatCode>
                <c:ptCount val="19"/>
                <c:pt idx="0">
                  <c:v>0.16698374678727035</c:v>
                </c:pt>
                <c:pt idx="1">
                  <c:v>0.17310045863033216</c:v>
                </c:pt>
                <c:pt idx="2">
                  <c:v>0.23522235728030291</c:v>
                </c:pt>
                <c:pt idx="3">
                  <c:v>7.2085605992469923E-2</c:v>
                </c:pt>
                <c:pt idx="4">
                  <c:v>0.16064434942008679</c:v>
                </c:pt>
                <c:pt idx="5">
                  <c:v>0.26698741108039203</c:v>
                </c:pt>
                <c:pt idx="6">
                  <c:v>0.1606776409829436</c:v>
                </c:pt>
                <c:pt idx="7">
                  <c:v>0.29733333333333339</c:v>
                </c:pt>
                <c:pt idx="8">
                  <c:v>0.18120654968569563</c:v>
                </c:pt>
                <c:pt idx="9">
                  <c:v>0.31070111167232606</c:v>
                </c:pt>
                <c:pt idx="10">
                  <c:v>0.32773344168124724</c:v>
                </c:pt>
                <c:pt idx="11">
                  <c:v>0.44062499999999999</c:v>
                </c:pt>
                <c:pt idx="12">
                  <c:v>0.32188400156077501</c:v>
                </c:pt>
                <c:pt idx="13">
                  <c:v>0.26136892325927086</c:v>
                </c:pt>
                <c:pt idx="14">
                  <c:v>0.22942776825725145</c:v>
                </c:pt>
                <c:pt idx="15">
                  <c:v>0.13742983656613042</c:v>
                </c:pt>
                <c:pt idx="16">
                  <c:v>0.11646095132937238</c:v>
                </c:pt>
                <c:pt idx="17">
                  <c:v>0.18795260944383754</c:v>
                </c:pt>
                <c:pt idx="18">
                  <c:v>0.22989860790786715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72-40C4-9E8D-EE2827495BA1}"/>
            </c:ext>
          </c:extLst>
        </c:ser>
        <c:ser>
          <c:idx val="2"/>
          <c:order val="2"/>
          <c:tx>
            <c:v>Висока</c:v>
          </c:tx>
          <c:spPr>
            <a:gradFill rotWithShape="1">
              <a:gsLst>
                <a:gs pos="0">
                  <a:schemeClr val="accent4">
                    <a:lumMod val="110000"/>
                    <a:satMod val="105000"/>
                    <a:tint val="67000"/>
                  </a:schemeClr>
                </a:gs>
                <a:gs pos="50000">
                  <a:schemeClr val="accent4">
                    <a:lumMod val="105000"/>
                    <a:satMod val="103000"/>
                    <a:tint val="73000"/>
                  </a:schemeClr>
                </a:gs>
                <a:gs pos="100000">
                  <a:schemeClr val="accent4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Громада!$A$10:$A$28</c:f>
              <c:strCache>
                <c:ptCount val="19"/>
                <c:pt idx="0">
                  <c:v>Ліцей №1</c:v>
                </c:pt>
                <c:pt idx="1">
                  <c:v>ЗОШ№2</c:v>
                </c:pt>
                <c:pt idx="2">
                  <c:v>ЗОШ№3</c:v>
                </c:pt>
                <c:pt idx="3">
                  <c:v>ПШ№4</c:v>
                </c:pt>
                <c:pt idx="4">
                  <c:v>НВК№2</c:v>
                </c:pt>
                <c:pt idx="5">
                  <c:v>Ліцей№6</c:v>
                </c:pt>
                <c:pt idx="6">
                  <c:v>ЗОШ№8</c:v>
                </c:pt>
                <c:pt idx="7">
                  <c:v>ЗОШ№9</c:v>
                </c:pt>
                <c:pt idx="8">
                  <c:v>НВК№1</c:v>
                </c:pt>
                <c:pt idx="9">
                  <c:v>ЗОШ№12</c:v>
                </c:pt>
                <c:pt idx="10">
                  <c:v>Гімназія№14</c:v>
                </c:pt>
                <c:pt idx="11">
                  <c:v>ЗОШ№15</c:v>
                </c:pt>
                <c:pt idx="12">
                  <c:v>ЗОШ№33</c:v>
                </c:pt>
                <c:pt idx="13">
                  <c:v>ЗОШ№35</c:v>
                </c:pt>
                <c:pt idx="14">
                  <c:v>Гришинський ЗЗСО</c:v>
                </c:pt>
                <c:pt idx="15">
                  <c:v>Срібненський ЗЗСО</c:v>
                </c:pt>
                <c:pt idx="16">
                  <c:v>Новотроїцький ЗЗСО</c:v>
                </c:pt>
                <c:pt idx="17">
                  <c:v>Лисівський ЗЗСО</c:v>
                </c:pt>
                <c:pt idx="18">
                  <c:v>Піщанський ЗЗСО</c:v>
                </c:pt>
              </c:strCache>
            </c:strRef>
          </c:cat>
          <c:val>
            <c:numRef>
              <c:f>Громада!$D$10:$D$28</c:f>
              <c:numCache>
                <c:formatCode>0.0%</c:formatCode>
                <c:ptCount val="19"/>
                <c:pt idx="0">
                  <c:v>0.73983600362054269</c:v>
                </c:pt>
                <c:pt idx="1">
                  <c:v>0.6416264260550798</c:v>
                </c:pt>
                <c:pt idx="2">
                  <c:v>0.5884162532979591</c:v>
                </c:pt>
                <c:pt idx="3">
                  <c:v>0.84027912554035644</c:v>
                </c:pt>
                <c:pt idx="4">
                  <c:v>0.71485376471287843</c:v>
                </c:pt>
                <c:pt idx="5">
                  <c:v>0.61127729892680804</c:v>
                </c:pt>
                <c:pt idx="6">
                  <c:v>0.73379293343568264</c:v>
                </c:pt>
                <c:pt idx="7">
                  <c:v>0.58669230769230774</c:v>
                </c:pt>
                <c:pt idx="8">
                  <c:v>0.78556991168516799</c:v>
                </c:pt>
                <c:pt idx="9" formatCode="0%">
                  <c:v>0.63689803134667311</c:v>
                </c:pt>
                <c:pt idx="10">
                  <c:v>0.51765545371103339</c:v>
                </c:pt>
                <c:pt idx="11">
                  <c:v>0.61178571428571427</c:v>
                </c:pt>
                <c:pt idx="12">
                  <c:v>0.57581416485878723</c:v>
                </c:pt>
                <c:pt idx="13">
                  <c:v>0.60055866646464195</c:v>
                </c:pt>
                <c:pt idx="14">
                  <c:v>0.65568331862628126</c:v>
                </c:pt>
                <c:pt idx="15">
                  <c:v>0.69423104634360111</c:v>
                </c:pt>
                <c:pt idx="16">
                  <c:v>0.83160726740770585</c:v>
                </c:pt>
                <c:pt idx="17">
                  <c:v>0.71191645424101546</c:v>
                </c:pt>
                <c:pt idx="18">
                  <c:v>0.49408671746634714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72-40C4-9E8D-EE2827495B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5321728"/>
        <c:axId val="245323264"/>
      </c:barChart>
      <c:catAx>
        <c:axId val="24532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323264"/>
        <c:crosses val="autoZero"/>
        <c:auto val="1"/>
        <c:lblAlgn val="ctr"/>
        <c:lblOffset val="100"/>
        <c:noMultiLvlLbl val="0"/>
      </c:catAx>
      <c:valAx>
        <c:axId val="2453232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321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472973194998236"/>
          <c:y val="0.87665744156242731"/>
          <c:w val="0.29054053610003555"/>
          <c:h val="5.89009358123428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8100" cap="flat" cmpd="sng" algn="ctr">
      <a:solidFill>
        <a:schemeClr val="accent2">
          <a:lumMod val="60000"/>
          <a:lumOff val="4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400" b="1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800" b="1" dirty="0">
                <a:effectLst/>
              </a:rPr>
              <a:t>І семестр 2023-2024 </a:t>
            </a:r>
            <a:r>
              <a:rPr lang="uk-UA" sz="1800" b="1" dirty="0" err="1">
                <a:effectLst/>
              </a:rPr>
              <a:t>н.р</a:t>
            </a:r>
            <a:r>
              <a:rPr lang="uk-UA" sz="1800" b="1" dirty="0">
                <a:effectLst/>
              </a:rPr>
              <a:t>.</a:t>
            </a:r>
            <a:endParaRPr lang="uk-UA" dirty="0">
              <a:effectLst/>
            </a:endParaRPr>
          </a:p>
        </c:rich>
      </c:tx>
      <c:layout>
        <c:manualLayout>
          <c:xMode val="edge"/>
          <c:yMode val="edge"/>
          <c:x val="0.26699750069402117"/>
          <c:y val="2.94696745843438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400" b="1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Низька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Громада!$A$10:$A$28</c:f>
              <c:strCache>
                <c:ptCount val="19"/>
                <c:pt idx="0">
                  <c:v>Ліцей №1</c:v>
                </c:pt>
                <c:pt idx="1">
                  <c:v>ЗОШ№2</c:v>
                </c:pt>
                <c:pt idx="2">
                  <c:v>ЗОШ№3</c:v>
                </c:pt>
                <c:pt idx="3">
                  <c:v>ПШ№4</c:v>
                </c:pt>
                <c:pt idx="4">
                  <c:v>НВК№2</c:v>
                </c:pt>
                <c:pt idx="5">
                  <c:v>Ліцей№6</c:v>
                </c:pt>
                <c:pt idx="6">
                  <c:v>ЗОШ№8</c:v>
                </c:pt>
                <c:pt idx="7">
                  <c:v>ЗОШ№9</c:v>
                </c:pt>
                <c:pt idx="8">
                  <c:v>НВК№1</c:v>
                </c:pt>
                <c:pt idx="9">
                  <c:v>ЗОШ№12</c:v>
                </c:pt>
                <c:pt idx="10">
                  <c:v>Гімназія№14</c:v>
                </c:pt>
                <c:pt idx="11">
                  <c:v>ЗОШ№15</c:v>
                </c:pt>
                <c:pt idx="12">
                  <c:v>ЗОШ№33</c:v>
                </c:pt>
                <c:pt idx="13">
                  <c:v>ЗОШ№35</c:v>
                </c:pt>
                <c:pt idx="14">
                  <c:v>Гришинський ЗЗСО</c:v>
                </c:pt>
                <c:pt idx="15">
                  <c:v>Срібненський ЗЗСО</c:v>
                </c:pt>
                <c:pt idx="16">
                  <c:v>Новотроїцький ЗЗСО</c:v>
                </c:pt>
                <c:pt idx="17">
                  <c:v>Лисівський ЗЗСО</c:v>
                </c:pt>
                <c:pt idx="18">
                  <c:v>Піщанський ЗЗСО</c:v>
                </c:pt>
              </c:strCache>
            </c:strRef>
          </c:cat>
          <c:val>
            <c:numRef>
              <c:f>Громада!$B$10:$B$28</c:f>
              <c:numCache>
                <c:formatCode>0.0%</c:formatCode>
                <c:ptCount val="19"/>
                <c:pt idx="0">
                  <c:v>0.10844187742900974</c:v>
                </c:pt>
                <c:pt idx="1">
                  <c:v>0.12040290713294777</c:v>
                </c:pt>
                <c:pt idx="2">
                  <c:v>0.17890532584351126</c:v>
                </c:pt>
                <c:pt idx="3">
                  <c:v>9.5781259967807175E-2</c:v>
                </c:pt>
                <c:pt idx="4">
                  <c:v>0.14479068518691671</c:v>
                </c:pt>
                <c:pt idx="5">
                  <c:v>0.13676343172201993</c:v>
                </c:pt>
                <c:pt idx="6">
                  <c:v>7.7799932059962024E-2</c:v>
                </c:pt>
                <c:pt idx="7">
                  <c:v>7.3048487735420276E-2</c:v>
                </c:pt>
                <c:pt idx="8">
                  <c:v>8.0218419425215307E-2</c:v>
                </c:pt>
                <c:pt idx="9">
                  <c:v>6.4428058435827953E-2</c:v>
                </c:pt>
                <c:pt idx="10">
                  <c:v>9.006249589964764E-2</c:v>
                </c:pt>
                <c:pt idx="11">
                  <c:v>0.2109</c:v>
                </c:pt>
                <c:pt idx="12">
                  <c:v>0.10024237583412927</c:v>
                </c:pt>
                <c:pt idx="13">
                  <c:v>0.1294270106147275</c:v>
                </c:pt>
                <c:pt idx="14">
                  <c:v>0.11385833615063191</c:v>
                </c:pt>
                <c:pt idx="15">
                  <c:v>0.18319283340116674</c:v>
                </c:pt>
                <c:pt idx="16">
                  <c:v>9.1363636363636369E-2</c:v>
                </c:pt>
                <c:pt idx="17">
                  <c:v>0.10694140979228699</c:v>
                </c:pt>
                <c:pt idx="18">
                  <c:v>0.23559965534171884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26-461D-97C5-302932186C63}"/>
            </c:ext>
          </c:extLst>
        </c:ser>
        <c:ser>
          <c:idx val="1"/>
          <c:order val="1"/>
          <c:tx>
            <c:v>Середня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Громада!$A$10:$A$28</c:f>
              <c:strCache>
                <c:ptCount val="19"/>
                <c:pt idx="0">
                  <c:v>Ліцей №1</c:v>
                </c:pt>
                <c:pt idx="1">
                  <c:v>ЗОШ№2</c:v>
                </c:pt>
                <c:pt idx="2">
                  <c:v>ЗОШ№3</c:v>
                </c:pt>
                <c:pt idx="3">
                  <c:v>ПШ№4</c:v>
                </c:pt>
                <c:pt idx="4">
                  <c:v>НВК№2</c:v>
                </c:pt>
                <c:pt idx="5">
                  <c:v>Ліцей№6</c:v>
                </c:pt>
                <c:pt idx="6">
                  <c:v>ЗОШ№8</c:v>
                </c:pt>
                <c:pt idx="7">
                  <c:v>ЗОШ№9</c:v>
                </c:pt>
                <c:pt idx="8">
                  <c:v>НВК№1</c:v>
                </c:pt>
                <c:pt idx="9">
                  <c:v>ЗОШ№12</c:v>
                </c:pt>
                <c:pt idx="10">
                  <c:v>Гімназія№14</c:v>
                </c:pt>
                <c:pt idx="11">
                  <c:v>ЗОШ№15</c:v>
                </c:pt>
                <c:pt idx="12">
                  <c:v>ЗОШ№33</c:v>
                </c:pt>
                <c:pt idx="13">
                  <c:v>ЗОШ№35</c:v>
                </c:pt>
                <c:pt idx="14">
                  <c:v>Гришинський ЗЗСО</c:v>
                </c:pt>
                <c:pt idx="15">
                  <c:v>Срібненський ЗЗСО</c:v>
                </c:pt>
                <c:pt idx="16">
                  <c:v>Новотроїцький ЗЗСО</c:v>
                </c:pt>
                <c:pt idx="17">
                  <c:v>Лисівський ЗЗСО</c:v>
                </c:pt>
                <c:pt idx="18">
                  <c:v>Піщанський ЗЗСО</c:v>
                </c:pt>
              </c:strCache>
            </c:strRef>
          </c:cat>
          <c:val>
            <c:numRef>
              <c:f>Громада!$C$10:$C$28</c:f>
              <c:numCache>
                <c:formatCode>0.0%</c:formatCode>
                <c:ptCount val="19"/>
                <c:pt idx="0">
                  <c:v>0.17978931709541224</c:v>
                </c:pt>
                <c:pt idx="1">
                  <c:v>0.14150226966815899</c:v>
                </c:pt>
                <c:pt idx="2">
                  <c:v>0.24797888478416585</c:v>
                </c:pt>
                <c:pt idx="3">
                  <c:v>0.10779514419855295</c:v>
                </c:pt>
                <c:pt idx="4">
                  <c:v>0.18665426547269037</c:v>
                </c:pt>
                <c:pt idx="5">
                  <c:v>0.2552890278927652</c:v>
                </c:pt>
                <c:pt idx="6">
                  <c:v>0.14772378507654935</c:v>
                </c:pt>
                <c:pt idx="7">
                  <c:v>0.27522362682522539</c:v>
                </c:pt>
                <c:pt idx="8">
                  <c:v>0.19096795707286171</c:v>
                </c:pt>
                <c:pt idx="9">
                  <c:v>0.29302201707585435</c:v>
                </c:pt>
                <c:pt idx="10">
                  <c:v>0.32508163989397393</c:v>
                </c:pt>
                <c:pt idx="11">
                  <c:v>0.37246666666666667</c:v>
                </c:pt>
                <c:pt idx="12">
                  <c:v>0.33547616746181341</c:v>
                </c:pt>
                <c:pt idx="13">
                  <c:v>0.26363023071605401</c:v>
                </c:pt>
                <c:pt idx="14">
                  <c:v>0.22810334865050277</c:v>
                </c:pt>
                <c:pt idx="15">
                  <c:v>0.152439378360431</c:v>
                </c:pt>
                <c:pt idx="16">
                  <c:v>0.14940000000000001</c:v>
                </c:pt>
                <c:pt idx="17">
                  <c:v>0.16552153174960191</c:v>
                </c:pt>
                <c:pt idx="18">
                  <c:v>0.23680422311374694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26-461D-97C5-302932186C63}"/>
            </c:ext>
          </c:extLst>
        </c:ser>
        <c:ser>
          <c:idx val="2"/>
          <c:order val="2"/>
          <c:tx>
            <c:v>Висока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Громада!$A$10:$A$28</c:f>
              <c:strCache>
                <c:ptCount val="19"/>
                <c:pt idx="0">
                  <c:v>Ліцей №1</c:v>
                </c:pt>
                <c:pt idx="1">
                  <c:v>ЗОШ№2</c:v>
                </c:pt>
                <c:pt idx="2">
                  <c:v>ЗОШ№3</c:v>
                </c:pt>
                <c:pt idx="3">
                  <c:v>ПШ№4</c:v>
                </c:pt>
                <c:pt idx="4">
                  <c:v>НВК№2</c:v>
                </c:pt>
                <c:pt idx="5">
                  <c:v>Ліцей№6</c:v>
                </c:pt>
                <c:pt idx="6">
                  <c:v>ЗОШ№8</c:v>
                </c:pt>
                <c:pt idx="7">
                  <c:v>ЗОШ№9</c:v>
                </c:pt>
                <c:pt idx="8">
                  <c:v>НВК№1</c:v>
                </c:pt>
                <c:pt idx="9">
                  <c:v>ЗОШ№12</c:v>
                </c:pt>
                <c:pt idx="10">
                  <c:v>Гімназія№14</c:v>
                </c:pt>
                <c:pt idx="11">
                  <c:v>ЗОШ№15</c:v>
                </c:pt>
                <c:pt idx="12">
                  <c:v>ЗОШ№33</c:v>
                </c:pt>
                <c:pt idx="13">
                  <c:v>ЗОШ№35</c:v>
                </c:pt>
                <c:pt idx="14">
                  <c:v>Гришинський ЗЗСО</c:v>
                </c:pt>
                <c:pt idx="15">
                  <c:v>Срібненський ЗЗСО</c:v>
                </c:pt>
                <c:pt idx="16">
                  <c:v>Новотроїцький ЗЗСО</c:v>
                </c:pt>
                <c:pt idx="17">
                  <c:v>Лисівський ЗЗСО</c:v>
                </c:pt>
                <c:pt idx="18">
                  <c:v>Піщанський ЗЗСО</c:v>
                </c:pt>
              </c:strCache>
            </c:strRef>
          </c:cat>
          <c:val>
            <c:numRef>
              <c:f>Громада!$D$10:$D$28</c:f>
              <c:numCache>
                <c:formatCode>0.0%</c:formatCode>
                <c:ptCount val="19"/>
                <c:pt idx="0">
                  <c:v>0.70786226824567511</c:v>
                </c:pt>
                <c:pt idx="1">
                  <c:v>0.71391520507105488</c:v>
                </c:pt>
                <c:pt idx="2">
                  <c:v>0.58163946228913121</c:v>
                </c:pt>
                <c:pt idx="3">
                  <c:v>0.79596082331204387</c:v>
                </c:pt>
                <c:pt idx="4">
                  <c:v>0.66408491883142495</c:v>
                </c:pt>
                <c:pt idx="5">
                  <c:v>0.59889162022799614</c:v>
                </c:pt>
                <c:pt idx="6">
                  <c:v>0.77312736451309694</c:v>
                </c:pt>
                <c:pt idx="7">
                  <c:v>0.64657452402682203</c:v>
                </c:pt>
                <c:pt idx="8">
                  <c:v>0.73647828954871919</c:v>
                </c:pt>
                <c:pt idx="9" formatCode="0%">
                  <c:v>0.63793863976754972</c:v>
                </c:pt>
                <c:pt idx="10">
                  <c:v>0.58264579185350085</c:v>
                </c:pt>
                <c:pt idx="11">
                  <c:v>0.59566666666666668</c:v>
                </c:pt>
                <c:pt idx="12">
                  <c:v>0.56428145670405716</c:v>
                </c:pt>
                <c:pt idx="13">
                  <c:v>0.60633936014566858</c:v>
                </c:pt>
                <c:pt idx="14">
                  <c:v>0.65989321182641014</c:v>
                </c:pt>
                <c:pt idx="15">
                  <c:v>0.66436778823840226</c:v>
                </c:pt>
                <c:pt idx="16">
                  <c:v>0.74658333333333327</c:v>
                </c:pt>
                <c:pt idx="17">
                  <c:v>0.72753705845811123</c:v>
                </c:pt>
                <c:pt idx="18">
                  <c:v>0.53121164182672109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26-461D-97C5-302932186C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5321728"/>
        <c:axId val="245323264"/>
      </c:barChart>
      <c:catAx>
        <c:axId val="24532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323264"/>
        <c:crosses val="autoZero"/>
        <c:auto val="1"/>
        <c:lblAlgn val="ctr"/>
        <c:lblOffset val="100"/>
        <c:noMultiLvlLbl val="0"/>
      </c:catAx>
      <c:valAx>
        <c:axId val="2453232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 w="12700" cap="rnd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321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472973194998236"/>
          <c:y val="0.87665744156242731"/>
          <c:w val="0.29054053610003555"/>
          <c:h val="5.89009358123428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9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8100" cap="flat" cmpd="sng" algn="ctr">
      <a:solidFill>
        <a:schemeClr val="accent2">
          <a:lumMod val="60000"/>
          <a:lumOff val="40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ВЕРЕСЕНЬ 2023</a:t>
            </a:r>
          </a:p>
        </c:rich>
      </c:tx>
      <c:layout>
        <c:manualLayout>
          <c:xMode val="edge"/>
          <c:yMode val="edge"/>
          <c:x val="0.28729446935724962"/>
          <c:y val="3.74939444729980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FB2-4E4A-8B59-3DD75B2C667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FB2-4E4A-8B59-3DD75B2C6678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FB2-4E4A-8B59-3DD75B2C667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(Громада!$B$9,Громада!$C$9,Громада!$D$9)</c:f>
              <c:strCache>
                <c:ptCount val="3"/>
                <c:pt idx="0">
                  <c:v>Низька</c:v>
                </c:pt>
                <c:pt idx="1">
                  <c:v>Середня</c:v>
                </c:pt>
                <c:pt idx="2">
                  <c:v>Висока</c:v>
                </c:pt>
              </c:strCache>
            </c:strRef>
          </c:cat>
          <c:val>
            <c:numRef>
              <c:f>(Громада!$B$29,Громада!$C$29,Громада!$D$29)</c:f>
              <c:numCache>
                <c:formatCode>0.0%</c:formatCode>
                <c:ptCount val="3"/>
                <c:pt idx="0">
                  <c:v>0.12332751515818526</c:v>
                </c:pt>
                <c:pt idx="1">
                  <c:v>0.22514335288794241</c:v>
                </c:pt>
                <c:pt idx="2">
                  <c:v>0.66171478209045176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B2-4E4A-8B59-3DD75B2C667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38100" cap="flat" cmpd="sng" algn="ctr">
      <a:solidFill>
        <a:schemeClr val="accent5">
          <a:lumMod val="60000"/>
          <a:lumOff val="4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800" b="1" dirty="0">
                <a:effectLst/>
              </a:rPr>
              <a:t>І семестр 2023-2024 </a:t>
            </a:r>
            <a:r>
              <a:rPr lang="uk-UA" sz="1800" b="1" dirty="0" err="1">
                <a:effectLst/>
              </a:rPr>
              <a:t>н.р</a:t>
            </a:r>
            <a:r>
              <a:rPr lang="uk-UA" sz="1800" b="1" dirty="0">
                <a:effectLst/>
              </a:rPr>
              <a:t>.</a:t>
            </a:r>
            <a:endParaRPr lang="uk-UA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6AC-4C83-9436-8C7E1E1420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6AC-4C83-9436-8C7E1E1420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6AC-4C83-9436-8C7E1E14208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(Громада!$B$9,Громада!$C$9,Громада!$D$9)</c:f>
              <c:strCache>
                <c:ptCount val="3"/>
                <c:pt idx="0">
                  <c:v>Низька</c:v>
                </c:pt>
                <c:pt idx="1">
                  <c:v>Середня</c:v>
                </c:pt>
                <c:pt idx="2">
                  <c:v>Висока</c:v>
                </c:pt>
              </c:strCache>
            </c:strRef>
          </c:cat>
          <c:val>
            <c:numRef>
              <c:f>(Громада!$B$29,Громада!$C$29,Громада!$D$29)</c:f>
              <c:numCache>
                <c:formatCode>0.0%</c:formatCode>
                <c:ptCount val="3"/>
                <c:pt idx="0">
                  <c:v>0.12327200728087281</c:v>
                </c:pt>
                <c:pt idx="1">
                  <c:v>0.22394049904079086</c:v>
                </c:pt>
                <c:pt idx="2">
                  <c:v>0.65973681183612554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AC-4C83-9436-8C7E1E14208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38100" cap="flat" cmpd="sng" algn="ctr">
      <a:solidFill>
        <a:schemeClr val="accent5">
          <a:lumMod val="60000"/>
          <a:lumOff val="4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ВЕРЕСЕНЬ</a:t>
            </a:r>
            <a:r>
              <a:rPr lang="ru-RU" b="1" baseline="0" dirty="0"/>
              <a:t> 2023</a:t>
            </a:r>
            <a:endParaRPr lang="ru-RU" b="1" dirty="0"/>
          </a:p>
        </c:rich>
      </c:tx>
      <c:layout>
        <c:manualLayout>
          <c:xMode val="edge"/>
          <c:yMode val="edge"/>
          <c:x val="0.40944519943158131"/>
          <c:y val="1.74705688550197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Громада!$A$10:$A$28</c:f>
              <c:strCache>
                <c:ptCount val="19"/>
                <c:pt idx="0">
                  <c:v>Ліцей №1</c:v>
                </c:pt>
                <c:pt idx="1">
                  <c:v>ЗОШ№2</c:v>
                </c:pt>
                <c:pt idx="2">
                  <c:v>ЗОШ№3</c:v>
                </c:pt>
                <c:pt idx="3">
                  <c:v>ПШ№4</c:v>
                </c:pt>
                <c:pt idx="4">
                  <c:v>НВК№2</c:v>
                </c:pt>
                <c:pt idx="5">
                  <c:v>Ліцей№6</c:v>
                </c:pt>
                <c:pt idx="6">
                  <c:v>ЗОШ№8</c:v>
                </c:pt>
                <c:pt idx="7">
                  <c:v>ЗОШ№9</c:v>
                </c:pt>
                <c:pt idx="8">
                  <c:v>НВК№1</c:v>
                </c:pt>
                <c:pt idx="9">
                  <c:v>ЗОШ№12</c:v>
                </c:pt>
                <c:pt idx="10">
                  <c:v>Гімназія№14</c:v>
                </c:pt>
                <c:pt idx="11">
                  <c:v>ЗОШ№15</c:v>
                </c:pt>
                <c:pt idx="12">
                  <c:v>ЗОШ№33</c:v>
                </c:pt>
                <c:pt idx="13">
                  <c:v>ЗОШ№35</c:v>
                </c:pt>
                <c:pt idx="14">
                  <c:v>Гришинський ЗЗСО</c:v>
                </c:pt>
                <c:pt idx="15">
                  <c:v>Срібненський ЗЗСО</c:v>
                </c:pt>
                <c:pt idx="16">
                  <c:v>Новотроїцький ЗЗСО</c:v>
                </c:pt>
                <c:pt idx="17">
                  <c:v>Лисівський ЗЗСО</c:v>
                </c:pt>
                <c:pt idx="18">
                  <c:v>Піщанський ЗЗСО</c:v>
                </c:pt>
              </c:strCache>
            </c:strRef>
          </c:cat>
          <c:val>
            <c:numRef>
              <c:f>Громада!$G$10:$G$28</c:f>
              <c:numCache>
                <c:formatCode>0.0%</c:formatCode>
                <c:ptCount val="19"/>
                <c:pt idx="0">
                  <c:v>0.78437094682230868</c:v>
                </c:pt>
                <c:pt idx="1">
                  <c:v>0.8882003614768913</c:v>
                </c:pt>
                <c:pt idx="2">
                  <c:v>0.72297971400066507</c:v>
                </c:pt>
                <c:pt idx="3">
                  <c:v>0.71012482662968102</c:v>
                </c:pt>
                <c:pt idx="4">
                  <c:v>0.93033135089209851</c:v>
                </c:pt>
                <c:pt idx="5">
                  <c:v>0.75107665805340229</c:v>
                </c:pt>
                <c:pt idx="6">
                  <c:v>0.69729572550159935</c:v>
                </c:pt>
                <c:pt idx="7" formatCode="0%">
                  <c:v>0.9251566106165513</c:v>
                </c:pt>
                <c:pt idx="8">
                  <c:v>0.70104739925439374</c:v>
                </c:pt>
                <c:pt idx="9">
                  <c:v>0.8752960300684014</c:v>
                </c:pt>
                <c:pt idx="10">
                  <c:v>0.58847497089639111</c:v>
                </c:pt>
                <c:pt idx="11">
                  <c:v>0.71574973031283706</c:v>
                </c:pt>
                <c:pt idx="12">
                  <c:v>0.90132669983416247</c:v>
                </c:pt>
                <c:pt idx="13">
                  <c:v>0.85028690662493478</c:v>
                </c:pt>
                <c:pt idx="14">
                  <c:v>0.87896678966789665</c:v>
                </c:pt>
                <c:pt idx="15">
                  <c:v>0.63487332339791358</c:v>
                </c:pt>
                <c:pt idx="16">
                  <c:v>0.94293667362560896</c:v>
                </c:pt>
                <c:pt idx="17">
                  <c:v>0.82982616651418117</c:v>
                </c:pt>
                <c:pt idx="18">
                  <c:v>0.66541705716963451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A8-4FEB-974D-C5378279EC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5351936"/>
        <c:axId val="245353472"/>
      </c:barChart>
      <c:catAx>
        <c:axId val="24535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353472"/>
        <c:crosses val="autoZero"/>
        <c:auto val="1"/>
        <c:lblAlgn val="ctr"/>
        <c:lblOffset val="100"/>
        <c:noMultiLvlLbl val="0"/>
      </c:catAx>
      <c:valAx>
        <c:axId val="24535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351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8100" cap="flat" cmpd="sng" algn="ctr">
      <a:solidFill>
        <a:schemeClr val="accent5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800" b="1" dirty="0">
                <a:effectLst/>
              </a:rPr>
              <a:t>І семестр 2023-2024 </a:t>
            </a:r>
            <a:r>
              <a:rPr lang="uk-UA" sz="1800" b="1" dirty="0" err="1">
                <a:effectLst/>
              </a:rPr>
              <a:t>н.р</a:t>
            </a:r>
            <a:r>
              <a:rPr lang="uk-UA" sz="1800" b="1" dirty="0">
                <a:effectLst/>
              </a:rPr>
              <a:t>.</a:t>
            </a:r>
            <a:endParaRPr lang="uk-UA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Громада!$A$10:$A$28</c:f>
              <c:strCache>
                <c:ptCount val="19"/>
                <c:pt idx="0">
                  <c:v>Ліцей №1</c:v>
                </c:pt>
                <c:pt idx="1">
                  <c:v>ЗОШ№2</c:v>
                </c:pt>
                <c:pt idx="2">
                  <c:v>ЗОШ№3</c:v>
                </c:pt>
                <c:pt idx="3">
                  <c:v>ПШ№4</c:v>
                </c:pt>
                <c:pt idx="4">
                  <c:v>НВК№2</c:v>
                </c:pt>
                <c:pt idx="5">
                  <c:v>Ліцей№6</c:v>
                </c:pt>
                <c:pt idx="6">
                  <c:v>ЗОШ№8</c:v>
                </c:pt>
                <c:pt idx="7">
                  <c:v>ЗОШ№9</c:v>
                </c:pt>
                <c:pt idx="8">
                  <c:v>НВК№1</c:v>
                </c:pt>
                <c:pt idx="9">
                  <c:v>ЗОШ№12</c:v>
                </c:pt>
                <c:pt idx="10">
                  <c:v>Гімназія№14</c:v>
                </c:pt>
                <c:pt idx="11">
                  <c:v>ЗОШ№15</c:v>
                </c:pt>
                <c:pt idx="12">
                  <c:v>ЗОШ№33</c:v>
                </c:pt>
                <c:pt idx="13">
                  <c:v>ЗОШ№35</c:v>
                </c:pt>
                <c:pt idx="14">
                  <c:v>Гришинський ЗЗСО</c:v>
                </c:pt>
                <c:pt idx="15">
                  <c:v>Срібненський ЗЗСО</c:v>
                </c:pt>
                <c:pt idx="16">
                  <c:v>Новотроїцький ЗЗСО</c:v>
                </c:pt>
                <c:pt idx="17">
                  <c:v>Лисівський ЗЗСО</c:v>
                </c:pt>
                <c:pt idx="18">
                  <c:v>Піщанський ЗЗСО</c:v>
                </c:pt>
              </c:strCache>
            </c:strRef>
          </c:cat>
          <c:val>
            <c:numRef>
              <c:f>Громада!$G$10:$G$28</c:f>
              <c:numCache>
                <c:formatCode>0%</c:formatCode>
                <c:ptCount val="19"/>
                <c:pt idx="0">
                  <c:v>0.71809349829776636</c:v>
                </c:pt>
                <c:pt idx="1">
                  <c:v>0.8343250278914095</c:v>
                </c:pt>
                <c:pt idx="2">
                  <c:v>0.65026994601079779</c:v>
                </c:pt>
                <c:pt idx="3">
                  <c:v>0.70965323336457353</c:v>
                </c:pt>
                <c:pt idx="4">
                  <c:v>0.79122588674548844</c:v>
                </c:pt>
                <c:pt idx="5">
                  <c:v>0.69845883466270109</c:v>
                </c:pt>
                <c:pt idx="6">
                  <c:v>0.7312361213915618</c:v>
                </c:pt>
                <c:pt idx="7">
                  <c:v>0.87681947465283583</c:v>
                </c:pt>
                <c:pt idx="8">
                  <c:v>0.70402388923110837</c:v>
                </c:pt>
                <c:pt idx="9">
                  <c:v>0.85292145764586669</c:v>
                </c:pt>
                <c:pt idx="10">
                  <c:v>0.61161043170767648</c:v>
                </c:pt>
                <c:pt idx="11">
                  <c:v>0.67219512195121955</c:v>
                </c:pt>
                <c:pt idx="12">
                  <c:v>0.86227922624053832</c:v>
                </c:pt>
                <c:pt idx="13">
                  <c:v>0.83767804353668374</c:v>
                </c:pt>
                <c:pt idx="14">
                  <c:v>0.77091531223267751</c:v>
                </c:pt>
                <c:pt idx="15">
                  <c:v>0.60096711798839464</c:v>
                </c:pt>
                <c:pt idx="16">
                  <c:v>0.84655049786628733</c:v>
                </c:pt>
                <c:pt idx="17">
                  <c:v>0.82250059087686123</c:v>
                </c:pt>
                <c:pt idx="18">
                  <c:v>0.66448484848484846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51-43F3-B938-AC2AE4AAF5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5351936"/>
        <c:axId val="245353472"/>
      </c:barChart>
      <c:catAx>
        <c:axId val="24535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353472"/>
        <c:crosses val="autoZero"/>
        <c:auto val="1"/>
        <c:lblAlgn val="ctr"/>
        <c:lblOffset val="100"/>
        <c:noMultiLvlLbl val="0"/>
      </c:catAx>
      <c:valAx>
        <c:axId val="24535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12700" cap="rnd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351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8100" cap="flat" cmpd="sng" algn="ctr">
      <a:solidFill>
        <a:schemeClr val="accent5"/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ВЕРЕСЕНЬ 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777777777777809E-3"/>
                  <c:y val="0.263888888888889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uk-UA"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439-4757-8A44-358C31DD42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Громада!$G$29</c:f>
              <c:numCache>
                <c:formatCode>0%</c:formatCode>
                <c:ptCount val="1"/>
                <c:pt idx="0">
                  <c:v>0.79854412737882763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39-4757-8A44-358C31DD4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4755456"/>
        <c:axId val="244757248"/>
      </c:barChart>
      <c:catAx>
        <c:axId val="244755456"/>
        <c:scaling>
          <c:orientation val="minMax"/>
        </c:scaling>
        <c:delete val="1"/>
        <c:axPos val="b"/>
        <c:majorTickMark val="none"/>
        <c:minorTickMark val="none"/>
        <c:tickLblPos val="nextTo"/>
        <c:crossAx val="244757248"/>
        <c:crosses val="autoZero"/>
        <c:auto val="1"/>
        <c:lblAlgn val="ctr"/>
        <c:lblOffset val="100"/>
        <c:noMultiLvlLbl val="0"/>
      </c:catAx>
      <c:valAx>
        <c:axId val="24475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75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8100" cap="flat" cmpd="sng" algn="ctr">
      <a:solidFill>
        <a:srgbClr val="0070C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uk-UA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sz="1800" b="1" dirty="0">
                <a:effectLst/>
              </a:rPr>
              <a:t>І семестр 2023-2024 </a:t>
            </a:r>
            <a:r>
              <a:rPr lang="uk-UA" sz="1800" b="1" dirty="0" err="1">
                <a:effectLst/>
              </a:rPr>
              <a:t>н.р</a:t>
            </a:r>
            <a:r>
              <a:rPr lang="uk-UA" sz="1800" b="1" dirty="0">
                <a:effectLst/>
              </a:rPr>
              <a:t>.</a:t>
            </a:r>
            <a:endParaRPr lang="uk-UA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uk-UA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7777777777777809E-3"/>
                  <c:y val="0.263888888888889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uk-UA"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2B2-4089-8937-6C71A71722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uk-UA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Громада!$G$29</c:f>
              <c:numCache>
                <c:formatCode>0%</c:formatCode>
                <c:ptCount val="1"/>
                <c:pt idx="0">
                  <c:v>0.75903547894567658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B2-4089-8937-6C71A7172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4755456"/>
        <c:axId val="244757248"/>
      </c:barChart>
      <c:catAx>
        <c:axId val="244755456"/>
        <c:scaling>
          <c:orientation val="minMax"/>
        </c:scaling>
        <c:delete val="1"/>
        <c:axPos val="b"/>
        <c:majorTickMark val="none"/>
        <c:minorTickMark val="none"/>
        <c:tickLblPos val="nextTo"/>
        <c:crossAx val="244757248"/>
        <c:crosses val="autoZero"/>
        <c:auto val="1"/>
        <c:lblAlgn val="ctr"/>
        <c:lblOffset val="100"/>
        <c:noMultiLvlLbl val="0"/>
      </c:catAx>
      <c:valAx>
        <c:axId val="24475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uk-UA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75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8100" cap="flat" cmpd="sng" algn="ctr">
      <a:solidFill>
        <a:srgbClr val="0070C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41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969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90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5660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10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840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6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4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31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2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1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0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90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3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8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7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Моніторинг дистанційного навчання за І семестр 2023-2024 </a:t>
            </a:r>
            <a:r>
              <a:rPr lang="uk-UA" dirty="0" err="1"/>
              <a:t>н.р</a:t>
            </a:r>
            <a:r>
              <a:rPr lang="uk-UA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5692" y="4250858"/>
            <a:ext cx="7766936" cy="1096899"/>
          </a:xfr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512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947306"/>
              </p:ext>
            </p:extLst>
          </p:nvPr>
        </p:nvGraphicFramePr>
        <p:xfrm>
          <a:off x="6350465" y="826340"/>
          <a:ext cx="5319532" cy="5557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2142">
                  <a:extLst>
                    <a:ext uri="{9D8B030D-6E8A-4147-A177-3AD203B41FA5}">
                      <a16:colId xmlns:a16="http://schemas.microsoft.com/office/drawing/2014/main" val="1438699683"/>
                    </a:ext>
                  </a:extLst>
                </a:gridCol>
                <a:gridCol w="608825">
                  <a:extLst>
                    <a:ext uri="{9D8B030D-6E8A-4147-A177-3AD203B41FA5}">
                      <a16:colId xmlns:a16="http://schemas.microsoft.com/office/drawing/2014/main" val="3163362398"/>
                    </a:ext>
                  </a:extLst>
                </a:gridCol>
                <a:gridCol w="599600">
                  <a:extLst>
                    <a:ext uri="{9D8B030D-6E8A-4147-A177-3AD203B41FA5}">
                      <a16:colId xmlns:a16="http://schemas.microsoft.com/office/drawing/2014/main" val="685923003"/>
                    </a:ext>
                  </a:extLst>
                </a:gridCol>
                <a:gridCol w="673398">
                  <a:extLst>
                    <a:ext uri="{9D8B030D-6E8A-4147-A177-3AD203B41FA5}">
                      <a16:colId xmlns:a16="http://schemas.microsoft.com/office/drawing/2014/main" val="3073016600"/>
                    </a:ext>
                  </a:extLst>
                </a:gridCol>
                <a:gridCol w="725670">
                  <a:extLst>
                    <a:ext uri="{9D8B030D-6E8A-4147-A177-3AD203B41FA5}">
                      <a16:colId xmlns:a16="http://schemas.microsoft.com/office/drawing/2014/main" val="620183033"/>
                    </a:ext>
                  </a:extLst>
                </a:gridCol>
                <a:gridCol w="719521">
                  <a:extLst>
                    <a:ext uri="{9D8B030D-6E8A-4147-A177-3AD203B41FA5}">
                      <a16:colId xmlns:a16="http://schemas.microsoft.com/office/drawing/2014/main" val="3344287624"/>
                    </a:ext>
                  </a:extLst>
                </a:gridCol>
                <a:gridCol w="590376">
                  <a:extLst>
                    <a:ext uri="{9D8B030D-6E8A-4147-A177-3AD203B41FA5}">
                      <a16:colId xmlns:a16="http://schemas.microsoft.com/office/drawing/2014/main" val="953490244"/>
                    </a:ext>
                  </a:extLst>
                </a:gridCol>
              </a:tblGrid>
              <a:tr h="23916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>
                          <a:effectLst/>
                        </a:rPr>
                        <a:t>ВЕРЕСЕНЬ 2023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715057"/>
                  </a:ext>
                </a:extLst>
              </a:tr>
              <a:tr h="2391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Клас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Активність учнів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uk-UA" sz="900" u="none" strike="noStrike" dirty="0">
                          <a:effectLst/>
                        </a:rPr>
                        <a:t>Активність вчителів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827162"/>
                  </a:ext>
                </a:extLst>
              </a:tr>
              <a:tr h="44415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Низька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Середня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Висока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Уроків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Синхронно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Відсоток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120478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Ліцей №1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9,4%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16,7%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74,0%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3084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2419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78,4%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931462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ЗОШ№2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18,8%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17,3%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64,2%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3873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3440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88,8%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271113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ЗОШ№3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18,2%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23,5%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58,8%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3007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2174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72,3%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4006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ПШ№4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8,3%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7,2%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84,0%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1442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1024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71,0%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362859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НВК№2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12,5%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16,1%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71,5%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2354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2190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93,0%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948341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Ліцей№6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12,1%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26,7%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61,1%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3483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2616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75,1%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959844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ЗОШ№8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10,4%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16,1%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73,4%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3439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2398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69,7%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840938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ЗОШ№9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11,6%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29,7%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58,7%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6066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5612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93%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727470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НВК№1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4,3%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18,1%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78,6%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5633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3949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70,1%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694888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ЗОШ№12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3,4%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31,1%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64%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4497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3929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87,5%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096992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Гімназія№14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8,6%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32,8%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51,8%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1718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1011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58,8%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591927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ЗОШ№15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21,9%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44,1%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61,2%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1854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1327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71,6%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86461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ЗОШ№33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10,2%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32,2%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57,6%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1206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1087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90,1%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58897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ЗОШ№35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13,8%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26,1%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60,1%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1917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1630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85,0%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427847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Гришинський ЗЗСО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11,3%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22,9%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65,6%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1355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1191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87,9%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956054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 err="1">
                          <a:effectLst/>
                        </a:rPr>
                        <a:t>Срібненський</a:t>
                      </a:r>
                      <a:r>
                        <a:rPr lang="uk-UA" sz="900" u="none" strike="noStrike" dirty="0">
                          <a:effectLst/>
                        </a:rPr>
                        <a:t> ЗЗСО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16,7%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13,7%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69,4%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1342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852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63,5%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947583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Новотроїцький ЗЗСО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5,2%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11,6%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83,2%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1437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1355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94,3%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37795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Лисівський ЗЗСО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9,9%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18,8%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71,2%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1093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907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83,0%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347025"/>
                  </a:ext>
                </a:extLst>
              </a:tr>
              <a:tr h="239162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Піщанський ЗЗСО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27,7%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23,0%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49,4%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1067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710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66,5%</a:t>
                      </a:r>
                      <a:endParaRPr lang="uk-U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377010"/>
                  </a:ext>
                </a:extLst>
              </a:tr>
              <a:tr h="296106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 err="1">
                          <a:effectLst/>
                        </a:rPr>
                        <a:t>Сер.Знач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12,3%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22,5%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66,2%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49867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39821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80%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237665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300095"/>
              </p:ext>
            </p:extLst>
          </p:nvPr>
        </p:nvGraphicFramePr>
        <p:xfrm>
          <a:off x="521515" y="826340"/>
          <a:ext cx="5319532" cy="55576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2142">
                  <a:extLst>
                    <a:ext uri="{9D8B030D-6E8A-4147-A177-3AD203B41FA5}">
                      <a16:colId xmlns:a16="http://schemas.microsoft.com/office/drawing/2014/main" val="1438699683"/>
                    </a:ext>
                  </a:extLst>
                </a:gridCol>
                <a:gridCol w="608825">
                  <a:extLst>
                    <a:ext uri="{9D8B030D-6E8A-4147-A177-3AD203B41FA5}">
                      <a16:colId xmlns:a16="http://schemas.microsoft.com/office/drawing/2014/main" val="3163362398"/>
                    </a:ext>
                  </a:extLst>
                </a:gridCol>
                <a:gridCol w="599600">
                  <a:extLst>
                    <a:ext uri="{9D8B030D-6E8A-4147-A177-3AD203B41FA5}">
                      <a16:colId xmlns:a16="http://schemas.microsoft.com/office/drawing/2014/main" val="685923003"/>
                    </a:ext>
                  </a:extLst>
                </a:gridCol>
                <a:gridCol w="673398">
                  <a:extLst>
                    <a:ext uri="{9D8B030D-6E8A-4147-A177-3AD203B41FA5}">
                      <a16:colId xmlns:a16="http://schemas.microsoft.com/office/drawing/2014/main" val="3073016600"/>
                    </a:ext>
                  </a:extLst>
                </a:gridCol>
                <a:gridCol w="725670">
                  <a:extLst>
                    <a:ext uri="{9D8B030D-6E8A-4147-A177-3AD203B41FA5}">
                      <a16:colId xmlns:a16="http://schemas.microsoft.com/office/drawing/2014/main" val="620183033"/>
                    </a:ext>
                  </a:extLst>
                </a:gridCol>
                <a:gridCol w="719521">
                  <a:extLst>
                    <a:ext uri="{9D8B030D-6E8A-4147-A177-3AD203B41FA5}">
                      <a16:colId xmlns:a16="http://schemas.microsoft.com/office/drawing/2014/main" val="3344287624"/>
                    </a:ext>
                  </a:extLst>
                </a:gridCol>
                <a:gridCol w="590376">
                  <a:extLst>
                    <a:ext uri="{9D8B030D-6E8A-4147-A177-3AD203B41FA5}">
                      <a16:colId xmlns:a16="http://schemas.microsoft.com/office/drawing/2014/main" val="953490244"/>
                    </a:ext>
                  </a:extLst>
                </a:gridCol>
              </a:tblGrid>
              <a:tr h="239162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uk-UA" sz="900" b="1" u="none" strike="noStrike" dirty="0">
                          <a:effectLst/>
                        </a:rPr>
                        <a:t>І семестр 2023-2024 </a:t>
                      </a:r>
                      <a:r>
                        <a:rPr lang="uk-UA" sz="900" b="1" u="none" strike="noStrike" dirty="0" err="1">
                          <a:effectLst/>
                        </a:rPr>
                        <a:t>н.р</a:t>
                      </a:r>
                      <a:r>
                        <a:rPr lang="uk-UA" sz="900" b="1" u="none" strike="noStrike" dirty="0">
                          <a:effectLst/>
                        </a:rPr>
                        <a:t>.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715057"/>
                  </a:ext>
                </a:extLst>
              </a:tr>
              <a:tr h="2391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Клас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Активність учнів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uk-UA" sz="900" u="none" strike="noStrike" dirty="0">
                          <a:effectLst/>
                        </a:rPr>
                        <a:t>Активність вчителів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827162"/>
                  </a:ext>
                </a:extLst>
              </a:tr>
              <a:tr h="44415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Низька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Середня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Висока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Уроків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Синхронно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Відсоток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120478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Ліцей №1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12043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8648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931462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ЗОШ№2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16134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13461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271113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ЗОШ№3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58,2%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11669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4006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ПШ№4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362859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НВК№2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9642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948341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Ліцей№6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14794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10333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959844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ЗОШ№8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13510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9879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840938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>
                          <a:effectLst/>
                        </a:rPr>
                        <a:t>ЗОШ№9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23908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20963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727470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НВК№1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23636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16303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694888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ЗОШ№12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17278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14633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096992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Гімназія№14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591927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ЗОШ№15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4823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86461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ЗОШ№33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58897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ЗОШ№35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7442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427847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Гришинський ЗЗСО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956054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 err="1">
                          <a:effectLst/>
                        </a:rPr>
                        <a:t>Срібненський</a:t>
                      </a:r>
                      <a:r>
                        <a:rPr lang="uk-UA" sz="900" u="none" strike="noStrike" dirty="0">
                          <a:effectLst/>
                        </a:rPr>
                        <a:t> ЗЗСО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947583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Новотроїцький ЗЗСО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37795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Лисівський ЗЗСО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72,8%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3480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347025"/>
                  </a:ext>
                </a:extLst>
              </a:tr>
              <a:tr h="239162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>
                          <a:effectLst/>
                        </a:rPr>
                        <a:t>Піщанський ЗЗСО</a:t>
                      </a:r>
                      <a:endParaRPr lang="uk-UA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2741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377010"/>
                  </a:ext>
                </a:extLst>
              </a:tr>
              <a:tr h="296106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u="none" strike="noStrike" dirty="0" err="1">
                          <a:effectLst/>
                        </a:rPr>
                        <a:t>Сер.Знач</a:t>
                      </a:r>
                      <a:endParaRPr lang="uk-U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54" marR="7954" marT="7954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199104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151127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237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89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896" y="282430"/>
            <a:ext cx="8596668" cy="1320800"/>
          </a:xfrm>
        </p:spPr>
        <p:txBody>
          <a:bodyPr>
            <a:normAutofit/>
          </a:bodyPr>
          <a:lstStyle/>
          <a:p>
            <a:pPr algn="ctr">
              <a:defRPr lang="uk-UA"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4000" b="1" u="sng" dirty="0" err="1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Активність</a:t>
            </a:r>
            <a:r>
              <a:rPr lang="ru-RU" sz="4000" b="1" u="sng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u="sng" dirty="0" err="1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учнів</a:t>
            </a:r>
            <a:r>
              <a:rPr lang="ru-RU" sz="4000" b="1" u="sng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6" name="Діаграма 2">
            <a:extLst>
              <a:ext uri="{FF2B5EF4-FFF2-40B4-BE49-F238E27FC236}">
                <a16:creationId xmlns:a16="http://schemas.microsoft.com/office/drawing/2014/main" id="{F96D408F-E404-4D62-A41D-8FEC780AAB1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6114831"/>
              </p:ext>
            </p:extLst>
          </p:nvPr>
        </p:nvGraphicFramePr>
        <p:xfrm>
          <a:off x="6316910" y="1187466"/>
          <a:ext cx="5398461" cy="4919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іаграма 2">
            <a:extLst>
              <a:ext uri="{FF2B5EF4-FFF2-40B4-BE49-F238E27FC236}">
                <a16:creationId xmlns:a16="http://schemas.microsoft.com/office/drawing/2014/main" id="{F96D408F-E404-4D62-A41D-8FEC780AA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0862"/>
              </p:ext>
            </p:extLst>
          </p:nvPr>
        </p:nvGraphicFramePr>
        <p:xfrm>
          <a:off x="677334" y="1187465"/>
          <a:ext cx="5409142" cy="4919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4060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іаграма 1">
            <a:extLst>
              <a:ext uri="{FF2B5EF4-FFF2-40B4-BE49-F238E27FC236}">
                <a16:creationId xmlns:a16="http://schemas.microsoft.com/office/drawing/2014/main" id="{58B905FB-0749-407A-A04C-1FA97C3561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480817"/>
              </p:ext>
            </p:extLst>
          </p:nvPr>
        </p:nvGraphicFramePr>
        <p:xfrm>
          <a:off x="6597679" y="1701741"/>
          <a:ext cx="4248150" cy="3725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67379" y="618580"/>
            <a:ext cx="4452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uk-UA" sz="18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Активність</a:t>
            </a:r>
            <a:r>
              <a:rPr lang="ru-RU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учнів</a:t>
            </a:r>
            <a:r>
              <a:rPr lang="ru-RU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5" name="Діаграма 1">
            <a:extLst>
              <a:ext uri="{FF2B5EF4-FFF2-40B4-BE49-F238E27FC236}">
                <a16:creationId xmlns:a16="http://schemas.microsoft.com/office/drawing/2014/main" id="{58B905FB-0749-407A-A04C-1FA97C3561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6076292"/>
              </p:ext>
            </p:extLst>
          </p:nvPr>
        </p:nvGraphicFramePr>
        <p:xfrm>
          <a:off x="1545477" y="1701740"/>
          <a:ext cx="4248150" cy="3725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494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іаграма 3">
            <a:extLst>
              <a:ext uri="{FF2B5EF4-FFF2-40B4-BE49-F238E27FC236}">
                <a16:creationId xmlns:a16="http://schemas.microsoft.com/office/drawing/2014/main" id="{11D185E7-8816-4FB1-A487-7ABF3F73E0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385618"/>
              </p:ext>
            </p:extLst>
          </p:nvPr>
        </p:nvGraphicFramePr>
        <p:xfrm>
          <a:off x="6241409" y="1368060"/>
          <a:ext cx="5638801" cy="4361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55855" y="506745"/>
            <a:ext cx="48413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lang="uk-UA"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Активність</a:t>
            </a:r>
            <a:r>
              <a:rPr lang="ru-RU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вчителів</a:t>
            </a:r>
            <a:r>
              <a:rPr lang="ru-RU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5" name="Діаграма 3">
            <a:extLst>
              <a:ext uri="{FF2B5EF4-FFF2-40B4-BE49-F238E27FC236}">
                <a16:creationId xmlns:a16="http://schemas.microsoft.com/office/drawing/2014/main" id="{11D185E7-8816-4FB1-A487-7ABF3F73E0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46486"/>
              </p:ext>
            </p:extLst>
          </p:nvPr>
        </p:nvGraphicFramePr>
        <p:xfrm>
          <a:off x="595618" y="1368059"/>
          <a:ext cx="5294852" cy="4361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8826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іаграма 4">
            <a:extLst>
              <a:ext uri="{FF2B5EF4-FFF2-40B4-BE49-F238E27FC236}">
                <a16:creationId xmlns:a16="http://schemas.microsoft.com/office/drawing/2014/main" id="{7CEB6B0A-A33E-4531-B07B-779CB0873C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832537"/>
              </p:ext>
            </p:extLst>
          </p:nvPr>
        </p:nvGraphicFramePr>
        <p:xfrm>
          <a:off x="6175695" y="1939124"/>
          <a:ext cx="4572000" cy="3656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21410" y="640969"/>
            <a:ext cx="69813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lang="uk-UA"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Синхронний</a:t>
            </a:r>
            <a:r>
              <a:rPr lang="ru-RU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формат </a:t>
            </a:r>
            <a:r>
              <a:rPr lang="ru-RU" sz="36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навчання</a:t>
            </a:r>
            <a:endParaRPr lang="ru-RU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іаграма 4">
            <a:extLst>
              <a:ext uri="{FF2B5EF4-FFF2-40B4-BE49-F238E27FC236}">
                <a16:creationId xmlns:a16="http://schemas.microsoft.com/office/drawing/2014/main" id="{7CEB6B0A-A33E-4531-B07B-779CB0873C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869593"/>
              </p:ext>
            </p:extLst>
          </p:nvPr>
        </p:nvGraphicFramePr>
        <p:xfrm>
          <a:off x="1175857" y="1939124"/>
          <a:ext cx="4572000" cy="3656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339829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cba1649-6a10-4668-ae83-5d39986882fe">
      <Terms xmlns="http://schemas.microsoft.com/office/infopath/2007/PartnerControls"/>
    </lcf76f155ced4ddcb4097134ff3c332f>
    <_x0414__x0430__x0442__x0430__x0441__x0442__x0432__x043e__x0440__x0435__x043d__x043d__x044f_ xmlns="6cba1649-6a10-4668-ae83-5d39986882fe" xsi:nil="true"/>
    <TaxCatchAll xmlns="69bf260a-0268-4a1e-bb47-c3c3de36dae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A81D6DC7F8674A8D5EFF5673599F71" ma:contentTypeVersion="19" ma:contentTypeDescription="Create a new document." ma:contentTypeScope="" ma:versionID="9d427e8414115172b00fca8f40b7fdd1">
  <xsd:schema xmlns:xsd="http://www.w3.org/2001/XMLSchema" xmlns:xs="http://www.w3.org/2001/XMLSchema" xmlns:p="http://schemas.microsoft.com/office/2006/metadata/properties" xmlns:ns2="6cba1649-6a10-4668-ae83-5d39986882fe" xmlns:ns3="69bf260a-0268-4a1e-bb47-c3c3de36dae1" targetNamespace="http://schemas.microsoft.com/office/2006/metadata/properties" ma:root="true" ma:fieldsID="6b0d6efdcba881e39a42aa62b62336b9" ns2:_="" ns3:_="">
    <xsd:import namespace="6cba1649-6a10-4668-ae83-5d39986882fe"/>
    <xsd:import namespace="69bf260a-0268-4a1e-bb47-c3c3de36da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_x0414__x0430__x0442__x0430__x0441__x0442__x0432__x043e__x0440__x0435__x043d__x043d__x044f_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ba1649-6a10-4668-ae83-5d3998688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71f5ff67-3dea-485e-8ef3-6350dafa57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_x0414__x0430__x0442__x0430__x0441__x0442__x0432__x043e__x0440__x0435__x043d__x043d__x044f_" ma:index="23" nillable="true" ma:displayName="Дата створення" ma:format="DateTime" ma:internalName="_x0414__x0430__x0442__x0430__x0441__x0442__x0432__x043e__x0440__x0435__x043d__x043d__x044f_">
      <xsd:simpleType>
        <xsd:restriction base="dms:DateTim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bf260a-0268-4a1e-bb47-c3c3de36dae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0bfe183-5c2a-431e-9b5c-378eb35bd13d}" ma:internalName="TaxCatchAll" ma:showField="CatchAllData" ma:web="69bf260a-0268-4a1e-bb47-c3c3de36da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6A57AF-DFDE-4FF2-8A99-555C360F24D8}">
  <ds:schemaRefs>
    <ds:schemaRef ds:uri="http://schemas.microsoft.com/office/2006/metadata/properties"/>
    <ds:schemaRef ds:uri="http://schemas.microsoft.com/office/infopath/2007/PartnerControls"/>
    <ds:schemaRef ds:uri="6cba1649-6a10-4668-ae83-5d39986882fe"/>
    <ds:schemaRef ds:uri="69bf260a-0268-4a1e-bb47-c3c3de36dae1"/>
  </ds:schemaRefs>
</ds:datastoreItem>
</file>

<file path=customXml/itemProps2.xml><?xml version="1.0" encoding="utf-8"?>
<ds:datastoreItem xmlns:ds="http://schemas.openxmlformats.org/officeDocument/2006/customXml" ds:itemID="{778F9ED8-564F-4E1E-A3A2-56220E940B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B5B8C4-6C08-4114-9950-56B452E58F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ba1649-6a10-4668-ae83-5d39986882fe"/>
    <ds:schemaRef ds:uri="69bf260a-0268-4a1e-bb47-c3c3de36da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819</TotalTime>
  <Words>583</Words>
  <Application>Microsoft Office PowerPoint</Application>
  <PresentationFormat>Widescreen</PresentationFormat>
  <Paragraphs>315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Аспект</vt:lpstr>
      <vt:lpstr>Моніторинг дистанційного навчання за І семестр 2023-2024 н.р.</vt:lpstr>
      <vt:lpstr>PowerPoint Presentation</vt:lpstr>
      <vt:lpstr>Активність учнів </vt:lpstr>
      <vt:lpstr>PowerPoint Presentation</vt:lpstr>
      <vt:lpstr>PowerPoint Presentation</vt:lpstr>
      <vt:lpstr>PowerPoint Presentation</vt:lpstr>
    </vt:vector>
  </TitlesOfParts>
  <Company>UkraineHouse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Моніторинг дистанційного навчання за вересень 2023 року</dc:title>
  <dc:creator>Administrator</dc:creator>
  <cp:lastModifiedBy>Administrator</cp:lastModifiedBy>
  <cp:revision>14</cp:revision>
  <dcterms:created xsi:type="dcterms:W3CDTF">2023-10-13T01:10:21Z</dcterms:created>
  <dcterms:modified xsi:type="dcterms:W3CDTF">2024-03-07T07:31:16Z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0x010100C3A81D6DC7F8674A8D5EFF5673599F71</vt:lpwstr>
  </property>
  <property fmtid="{D5CDD505-2E9C-101B-9397-08002B2CF9AE}" pid="3" name="MediaServiceImageTags">
    <vt:lpwstr/>
  </property>
</Properties>
</file>